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4"/>
  </p:notesMasterIdLst>
  <p:sldIdLst>
    <p:sldId id="256" r:id="rId6"/>
    <p:sldId id="293" r:id="rId7"/>
    <p:sldId id="294" r:id="rId8"/>
    <p:sldId id="297" r:id="rId9"/>
    <p:sldId id="295" r:id="rId10"/>
    <p:sldId id="296" r:id="rId11"/>
    <p:sldId id="299" r:id="rId12"/>
    <p:sldId id="298" r:id="rId13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5CAF9-7E80-4E29-8AF5-8D13836442F2}" v="1" dt="2023-03-15T19:44:34.744"/>
    <p1510:client id="{85A27E94-2E6C-4AF8-9326-F0A5FE44C573}" v="2" dt="2023-03-15T19:09:20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niga, Enrique (PST)" userId="39e83bb2-785e-427c-be0f-38fdce429e23" providerId="ADAL" clId="{7305CAF9-7E80-4E29-8AF5-8D13836442F2}"/>
    <pc:docChg chg="custSel addSld modSld">
      <pc:chgData name="Zuniga, Enrique (PST)" userId="39e83bb2-785e-427c-be0f-38fdce429e23" providerId="ADAL" clId="{7305CAF9-7E80-4E29-8AF5-8D13836442F2}" dt="2023-03-15T19:47:37.844" v="97" actId="1036"/>
      <pc:docMkLst>
        <pc:docMk/>
      </pc:docMkLst>
      <pc:sldChg chg="modSp mod">
        <pc:chgData name="Zuniga, Enrique (PST)" userId="39e83bb2-785e-427c-be0f-38fdce429e23" providerId="ADAL" clId="{7305CAF9-7E80-4E29-8AF5-8D13836442F2}" dt="2023-03-15T19:47:37.844" v="97" actId="1036"/>
        <pc:sldMkLst>
          <pc:docMk/>
          <pc:sldMk cId="2480959445" sldId="296"/>
        </pc:sldMkLst>
        <pc:spChg chg="mod">
          <ac:chgData name="Zuniga, Enrique (PST)" userId="39e83bb2-785e-427c-be0f-38fdce429e23" providerId="ADAL" clId="{7305CAF9-7E80-4E29-8AF5-8D13836442F2}" dt="2023-03-15T19:47:37.844" v="97" actId="1036"/>
          <ac:spMkLst>
            <pc:docMk/>
            <pc:sldMk cId="2480959445" sldId="296"/>
            <ac:spMk id="3" creationId="{84AC6C0E-5AD4-4A5C-ACD7-221C3BF4E6DE}"/>
          </ac:spMkLst>
        </pc:spChg>
      </pc:sldChg>
      <pc:sldChg chg="modSp new mod">
        <pc:chgData name="Zuniga, Enrique (PST)" userId="39e83bb2-785e-427c-be0f-38fdce429e23" providerId="ADAL" clId="{7305CAF9-7E80-4E29-8AF5-8D13836442F2}" dt="2023-03-15T19:46:17.473" v="87" actId="14"/>
        <pc:sldMkLst>
          <pc:docMk/>
          <pc:sldMk cId="3634293348" sldId="299"/>
        </pc:sldMkLst>
        <pc:spChg chg="mod">
          <ac:chgData name="Zuniga, Enrique (PST)" userId="39e83bb2-785e-427c-be0f-38fdce429e23" providerId="ADAL" clId="{7305CAF9-7E80-4E29-8AF5-8D13836442F2}" dt="2023-03-15T19:43:09.854" v="1"/>
          <ac:spMkLst>
            <pc:docMk/>
            <pc:sldMk cId="3634293348" sldId="299"/>
            <ac:spMk id="2" creationId="{D488D093-73CD-401C-B282-D3B52E8F6474}"/>
          </ac:spMkLst>
        </pc:spChg>
        <pc:spChg chg="mod">
          <ac:chgData name="Zuniga, Enrique (PST)" userId="39e83bb2-785e-427c-be0f-38fdce429e23" providerId="ADAL" clId="{7305CAF9-7E80-4E29-8AF5-8D13836442F2}" dt="2023-03-15T19:46:17.473" v="87" actId="14"/>
          <ac:spMkLst>
            <pc:docMk/>
            <pc:sldMk cId="3634293348" sldId="299"/>
            <ac:spMk id="3" creationId="{1636512A-FCA8-4E2E-8D14-8AC39152DD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7DBD6-0D7F-4BE3-97C7-E9CA2BC58C4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056C060C-1684-4581-8E5F-42392FC3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C060C-1684-4581-8E5F-42392FC397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C060C-1684-4581-8E5F-42392FC397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6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E6DE-2648-44DA-BD7B-EBF777BB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EA15-453D-44B5-9536-04624039F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B2F-1211-4A51-97E5-0AC935A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9D4B-2827-48CA-85AB-C17962B1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3784-561B-4E6E-93EE-CCEC3B2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FBBE-3290-4BCF-92CE-D3CFD23C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356C-7747-45A9-8907-1FBA596C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483A-DB85-4D79-AB37-EA0C75F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F39-0DCC-45F0-9825-CD06504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5F4-E69C-4C58-BED6-68644A40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C2EB-D896-4D38-AC21-A09003E2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822D-4131-4DEE-B823-5E65091F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7A94-C259-4A9F-924D-8864708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9AC8-6EE2-4072-9131-553E2A2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5D03-432E-42BC-B70C-107FA06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1F8A-BBAD-4D5E-9218-501F98365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301F-1870-4229-9B28-D8B76F96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B3F-F5E9-47D8-AA86-3564F947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DB6B-6D21-456D-A72A-566D75A54F53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0983-958D-4CCA-BAF7-58C5478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7F60-9D6E-4AD9-942C-1B78A3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9B5CE1-F1EE-4F64-A40B-107591050BE4}"/>
              </a:ext>
            </a:extLst>
          </p:cNvPr>
          <p:cNvSpPr/>
          <p:nvPr userDrawn="1"/>
        </p:nvSpPr>
        <p:spPr>
          <a:xfrm>
            <a:off x="0" y="5998208"/>
            <a:ext cx="12192000" cy="9344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76000">
                <a:srgbClr val="244B91"/>
              </a:gs>
              <a:gs pos="52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ED246-343A-474A-B1D8-B5F7860D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009E-3119-4AE1-8FB5-C79A58DA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8"/>
            <a:ext cx="8935719" cy="41084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EC5-A5B1-485D-BF51-0D69C9AF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232EAF-BC5C-4E8B-AE91-8F7645C878A9}" type="datetime1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1215-7A18-4AD0-8CD8-2ABB073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220F-03E8-43C5-AE74-A35CBE1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115F8-3398-40DD-8654-BEF681DD5C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2DFEC-FD6E-49A0-9243-765416089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4923"/>
            <a:ext cx="2189164" cy="2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125-03A4-4F32-89AA-1EA422A8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D44A0-F470-43E4-A14D-90AA05C2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0CF8-5614-452B-95F0-1E893970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D61-1B46-4461-A143-FA476788F102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967C-D78F-461D-AD0E-0A6F8FA0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485C-4007-4D82-A4C5-D6C22FFC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30BE-F27F-4128-8C54-369C0BB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B029-BC87-472B-BA36-4C067783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CD76-EEE8-4A8E-B67D-8317F6BA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5FB4-2F73-4FF5-881E-F3CCA450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59A5-AF7C-4E68-96F1-5D83EFA6493E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44BF-31D5-4237-B058-0CF1C154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0A01-31BA-4E36-B22B-1581EB85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415A-A221-495E-8948-253603B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3D96D-A165-423C-A7AE-4123D467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5483-2B07-4CDC-B6AF-D4324985E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A2DA5-5D08-453B-80E9-803E65D96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BC3C-F76A-4BC0-8A3B-ABCC049C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3D63E-2FD5-4C5C-B013-EFB73DC8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1883-253A-454E-921C-B6B57A529743}" type="datetime1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92C2-C49E-4A89-BF35-33EBD97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2410-1343-4B31-A3C8-8B2B3381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A0AA-DFB1-44A9-A878-36F70C3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03449-DFF7-407C-892A-D953019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A37-F7A3-42C7-A6BB-30F9DE7D775E}" type="datetime1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4BFDF-2DF4-416C-96CC-218AAC38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8014-FE6C-4D38-8399-6A3D01D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C1A2-DE3A-49F7-B61D-0B6BAB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3DDD-A9C1-4C54-9A83-5C327C60CC17}" type="datetime1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57F52-6B9E-46F9-9595-A4D9E023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5DE61-4952-40A2-A2AB-546E161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B48-1602-46A4-836E-479F6B09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2917-B0A5-4745-8C04-AABFBBD9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1F2B3-A16E-4504-82EC-F42BC96B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D9043-44A0-45E8-A94D-CAC8A2CE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36B-4F94-4ECA-9EB0-061E7C9389CE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7BC65-8590-403B-ACAE-F7DABC2B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4594-954E-4E2D-82CB-81F31484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E2A4-5913-47ED-B187-9A9D8C4D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34C8-3FC2-45EC-8D13-D552509A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BD36-7601-4689-ADEB-5EBAC8E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1C9E-65F0-4444-841B-014030A3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B01C-B02E-441C-A0B2-4BDF895F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DB6C-0EDE-499A-99A5-B3704FF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59E-8A5A-41DD-86C9-C67C8EFBB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2E17B-99D5-4C94-9383-C3169464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6997-A453-4ECF-8B56-3F41E6D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1C7-0BF7-492E-8176-4E36AC595B07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E93E-1EE9-47BA-B6C3-F3E636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A13-6B62-4F94-9EF1-B5BA6C9B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EDA-CC12-4A9C-8741-0FF3EBE3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AF3A7-BC45-4869-AC88-FE8F2BAF7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87D3-A02D-4C66-8EAE-0BD9DCCA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CE2-DA53-4462-B56F-DF389396CE85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8F0B-E8C5-41DE-999B-19764BA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DC2B4-1AA1-4AEC-9144-86F6746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9D6D5-A5E0-476F-8A9E-7D718E34E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2979-80EF-4BD1-A0FD-1BB0DF9C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EFAD-6D8C-41E4-8E9E-B923EDEB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ABB5-7999-481D-83C3-CDED681476D9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B8AA-01D2-46E0-8C9E-B05CCE6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67F2-A62C-434C-A136-F6104295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DB44-51E5-4838-AE2D-0EAA1D8E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612-DB8C-4342-B940-C9B6994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898B-8581-416F-9E7E-883FF4A9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9CFF-12F7-457E-A3B8-2F5E62E1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F056-9557-45BD-B5BE-EC1FEE59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23C-546E-4191-9A45-8CDF9FA4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EE9E-5459-4C86-B61E-1A111F5F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5D4D-F90A-4BD6-9942-E862BDAE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5E86-0D10-4C6E-B8DD-1CA8611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E104-8684-4114-BE7D-D860A37A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30BD5-7819-44C7-8E4B-BEBAA0E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E140-7B32-4213-9208-10CEE349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912E-75AD-4392-8AF2-EB336110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929A-E7EC-43DB-AA5A-37FEF5D9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671E-3388-4267-8E2D-3A3AFFB9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A40C4-3B61-4A4D-BC5A-38BA8F537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63F9D-FB1E-4062-9002-4FEDC05F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9C03-7EC1-43F9-A0FF-8A32202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BFA2D-500A-41B1-A472-73B9CE2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096-EF45-4ECD-8A7C-97A016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B7F-B5D2-4E66-B4CA-2D1A3791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9E86-C875-457E-816D-8765112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70C-E90B-4147-BD86-10241B7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E463-9295-4BD1-BA61-09EE698B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2A5D5-5376-4837-8106-EF7000C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CF37-43AF-4468-B25D-B1A556B6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3D2-A216-4536-BA85-50D1269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A9F1-8692-4C55-B95A-EF853354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235-4D82-456C-813F-DD64BB15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A214-1C52-4936-9258-5CBADD87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558FB-7E8B-486B-BC5A-8046B546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5FE4-3BD1-4121-B40F-98269F74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CA47-01EE-436B-ACD1-A8819064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C5D58-15D6-4496-BB98-420D105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C8D3-8C6D-4CC4-843E-9A735B5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52AF-EB8A-40C3-AEEE-9AB4637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C594-2815-4718-8493-1B893B4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88D00-5153-44C2-9278-08C1F41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BDD9-F03E-45C3-9D04-9E198F9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6630-6DD6-4DD8-9033-FD94BFC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8C92-E56E-4E18-A25D-77B97C4B7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A5E6-46E9-484F-8133-81685BE9E95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0F65-393D-4AA9-A714-C4132A0A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19C7-7BC3-4842-9AD9-F5DE4BD9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BA0CE-DE9D-4B64-8B78-6E2F9401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65FA-5E7C-44DF-AD21-C4E5E25D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D611-941C-44D1-9C00-757A8AC6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106C-418C-422A-B103-C11DC5AEEFEF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6D7B-1CF7-4F4C-A0AC-90363F74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B26A-C88B-4D42-892E-895E6E6A9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1A3B-BA05-43D8-9383-CF3E717D4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/>
              <a:t>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45872-B12C-437F-A3AB-18F7E719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3895726"/>
            <a:ext cx="5551227" cy="1790700"/>
          </a:xfrm>
        </p:spPr>
        <p:txBody>
          <a:bodyPr anchor="b">
            <a:normAutofit/>
          </a:bodyPr>
          <a:lstStyle/>
          <a:p>
            <a:pPr algn="l"/>
            <a:r>
              <a:rPr lang="en-US" sz="3600" dirty="0">
                <a:cs typeface="Calibri"/>
              </a:rPr>
              <a:t>Executive Director Report</a:t>
            </a:r>
          </a:p>
          <a:p>
            <a:pPr algn="l"/>
            <a:r>
              <a:rPr lang="en-US" sz="3600" dirty="0">
                <a:cs typeface="Calibri"/>
              </a:rPr>
              <a:t>March 16, 2023</a:t>
            </a:r>
            <a:endParaRPr lang="en-US" sz="36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ABF7BF8-64D1-AD5A-5537-14D186A1BB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-3"/>
          <a:stretch/>
        </p:blipFill>
        <p:spPr>
          <a:xfrm>
            <a:off x="69723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13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5306-1214-49A0-9583-B8B74E2C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 (I-P)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79EBA-8FDD-4553-9401-4D9FF3346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to communicate process and timeline for recertification of officers I-P</a:t>
            </a:r>
          </a:p>
          <a:p>
            <a:pPr lvl="1"/>
            <a:r>
              <a:rPr lang="en-US" dirty="0"/>
              <a:t>Detailed memo of the process, changes and timeline is included in commission packet </a:t>
            </a:r>
          </a:p>
          <a:p>
            <a:r>
              <a:rPr lang="en-US" dirty="0"/>
              <a:t>Process governed by 555 CMR 7.00: </a:t>
            </a:r>
          </a:p>
          <a:p>
            <a:pPr lvl="1"/>
            <a:r>
              <a:rPr lang="en-US" dirty="0"/>
              <a:t>Agencies complete two documents (Part 1 and Part 2); verify compliance with certain requirements</a:t>
            </a:r>
          </a:p>
          <a:p>
            <a:pPr lvl="1"/>
            <a:r>
              <a:rPr lang="en-US" dirty="0"/>
              <a:t>Chief or designee conducts oral interview with the help of Questionnaire (Part 2).  Attest to good moral character of officer. 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25456-577C-4A36-93A3-52DAE4B8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368E9-3329-418D-B4F4-F2F2A884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7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5C8-E283-4A8D-AFAC-D879E696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I – 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98CDD-8BFA-4B08-80A0-18441A9A4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57954"/>
            <a:ext cx="8935719" cy="4108449"/>
          </a:xfrm>
        </p:spPr>
        <p:txBody>
          <a:bodyPr/>
          <a:lstStyle/>
          <a:p>
            <a:r>
              <a:rPr lang="en-US" dirty="0"/>
              <a:t>Updated certain questions in Part 1</a:t>
            </a:r>
          </a:p>
          <a:p>
            <a:pPr lvl="1"/>
            <a:r>
              <a:rPr lang="en-US" dirty="0"/>
              <a:t>Part 2 - Questionnaire remains the same (6 questions)</a:t>
            </a:r>
          </a:p>
          <a:p>
            <a:pPr lvl="1"/>
            <a:r>
              <a:rPr lang="en-US" dirty="0"/>
              <a:t>Attestations for Chiefs already started </a:t>
            </a:r>
          </a:p>
          <a:p>
            <a:r>
              <a:rPr lang="en-US" dirty="0"/>
              <a:t>New technology platform (Salesforce) </a:t>
            </a:r>
          </a:p>
          <a:p>
            <a:pPr lvl="1"/>
            <a:r>
              <a:rPr lang="en-US" dirty="0"/>
              <a:t>Information is entered directly into portal</a:t>
            </a:r>
          </a:p>
          <a:p>
            <a:pPr lvl="1"/>
            <a:r>
              <a:rPr lang="en-US" dirty="0"/>
              <a:t>Agencies submitting 100+ officers have data migration option</a:t>
            </a:r>
          </a:p>
          <a:p>
            <a:pPr lvl="1"/>
            <a:r>
              <a:rPr lang="en-US" dirty="0"/>
              <a:t>Training &amp; office hours during May</a:t>
            </a:r>
          </a:p>
          <a:p>
            <a:pPr lvl="1"/>
            <a:r>
              <a:rPr lang="en-US" dirty="0"/>
              <a:t>Everyone with a prior login (JIRA) will be e-mailed a new login by mid-May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87FBD-5034-4779-BFBC-A18A9E51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40D5-A207-47DC-A667-EFCB3B86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7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24E1-781E-4123-859F-F02AE5D5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I – 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6941-064B-4A77-9E05-EEF5262F5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Notification decisions e-mailed directly to officers</a:t>
            </a:r>
          </a:p>
          <a:p>
            <a:pPr lvl="1"/>
            <a:r>
              <a:rPr lang="en-US" dirty="0"/>
              <a:t>Agencies can access reports in the portal </a:t>
            </a:r>
          </a:p>
          <a:p>
            <a:r>
              <a:rPr lang="en-US" dirty="0"/>
              <a:t>Time sensitive notices - where individuals may seek review </a:t>
            </a:r>
          </a:p>
          <a:p>
            <a:pPr lvl="1"/>
            <a:r>
              <a:rPr lang="en-US" dirty="0"/>
              <a:t>Will be e-mailed to individual, Chief, head of bargaining unit</a:t>
            </a:r>
          </a:p>
          <a:p>
            <a:pPr lvl="1"/>
            <a:r>
              <a:rPr lang="en-US" dirty="0"/>
              <a:t>POST protocol continues to be to ask Chiefs to serve these</a:t>
            </a:r>
          </a:p>
          <a:p>
            <a:r>
              <a:rPr lang="en-US" dirty="0"/>
              <a:t>POST will verify compliance with training requirements before sending notifications </a:t>
            </a:r>
          </a:p>
          <a:p>
            <a:pPr lvl="1"/>
            <a:r>
              <a:rPr lang="en-US" dirty="0"/>
              <a:t>This will minimize issuing correction letters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4F4D7-0745-4811-AD80-2BB3D072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6D3EA-D66B-4FCB-B185-2F8AD9F2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6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716A-BAC2-4584-B34C-83887FF1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I – 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36A1E-85BF-4BF6-B9D7-D843143A4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Timeline </a:t>
            </a:r>
          </a:p>
          <a:p>
            <a:pPr lvl="1"/>
            <a:r>
              <a:rPr lang="en-US" dirty="0"/>
              <a:t>March	POST and IT Vendor finalized new platform</a:t>
            </a:r>
          </a:p>
          <a:p>
            <a:pPr lvl="1"/>
            <a:r>
              <a:rPr lang="en-US" dirty="0"/>
              <a:t>April 15 	Documents and worksheet available on website</a:t>
            </a:r>
          </a:p>
          <a:p>
            <a:pPr lvl="1"/>
            <a:r>
              <a:rPr lang="en-US" dirty="0"/>
              <a:t>May 1 	Chiefs attestations due </a:t>
            </a:r>
          </a:p>
          <a:p>
            <a:pPr lvl="1"/>
            <a:r>
              <a:rPr lang="en-US" dirty="0"/>
              <a:t>May 22 	Portal available</a:t>
            </a:r>
          </a:p>
          <a:p>
            <a:pPr lvl="1"/>
            <a:r>
              <a:rPr lang="en-US" dirty="0"/>
              <a:t>June 30	Deadline for submission </a:t>
            </a:r>
          </a:p>
          <a:p>
            <a:pPr lvl="1"/>
            <a:r>
              <a:rPr lang="en-US" dirty="0"/>
              <a:t>July 31	POST sends notifications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46E80-78C7-49CF-9CF7-B4EB09F0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976F3-F457-47CB-AA0B-0232A7AE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1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34D6-E9F6-4069-89B1-3A8379A4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Suspensions</a:t>
            </a:r>
            <a:br>
              <a:rPr lang="en-US" dirty="0"/>
            </a:br>
            <a:r>
              <a:rPr lang="en-US" dirty="0"/>
              <a:t>In Service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6C0E-5AD4-4A5C-ACD7-221C3BF4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8325" y="1977220"/>
            <a:ext cx="8935719" cy="4108449"/>
          </a:xfrm>
        </p:spPr>
        <p:txBody>
          <a:bodyPr>
            <a:normAutofit/>
          </a:bodyPr>
          <a:lstStyle/>
          <a:p>
            <a:r>
              <a:rPr lang="en-US" sz="3200" dirty="0"/>
              <a:t>In service training requirement - Chapter 6E §9(b) </a:t>
            </a:r>
          </a:p>
          <a:p>
            <a:pPr lvl="1"/>
            <a:r>
              <a:rPr lang="en-US" sz="2800" dirty="0"/>
              <a:t>Directs POST to administratively suspend an officer who fails to complete in service training requirements  </a:t>
            </a:r>
          </a:p>
          <a:p>
            <a:pPr lvl="1"/>
            <a:r>
              <a:rPr lang="en-US" sz="2800" dirty="0"/>
              <a:t>Requirement is on a fiscal year basis ending June 30</a:t>
            </a:r>
          </a:p>
          <a:p>
            <a:pPr lvl="1"/>
            <a:r>
              <a:rPr lang="en-US" sz="2800" dirty="0"/>
              <a:t>Agencies report compliance to MPTC by September 30 </a:t>
            </a:r>
          </a:p>
          <a:p>
            <a:pPr lvl="1"/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B4030-4F09-47AD-9096-73745A10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BBC54-0186-4E25-8F1D-074764C1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5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D093-73CD-401C-B282-D3B52E8F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Suspensions</a:t>
            </a:r>
            <a:br>
              <a:rPr lang="en-US" dirty="0"/>
            </a:br>
            <a:r>
              <a:rPr lang="en-US" dirty="0"/>
              <a:t>In Service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512A-FCA8-4E2E-8D14-8AC39152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Compliance with FY22 (June 30, 2022)</a:t>
            </a:r>
          </a:p>
          <a:p>
            <a:pPr lvl="1"/>
            <a:r>
              <a:rPr lang="en-US" dirty="0"/>
              <a:t>POST sent notification of lack of compliance to approximately 300 officers on 12/27/22</a:t>
            </a:r>
          </a:p>
          <a:p>
            <a:pPr lvl="1"/>
            <a:r>
              <a:rPr lang="en-US" dirty="0"/>
              <a:t>MPTC routinely notifies officers who are out of compliance</a:t>
            </a:r>
          </a:p>
          <a:p>
            <a:r>
              <a:rPr lang="en-US" dirty="0"/>
              <a:t>46 individuals still not yet complied with this requirement  </a:t>
            </a:r>
          </a:p>
          <a:p>
            <a:r>
              <a:rPr lang="en-US" dirty="0"/>
              <a:t>POST will administratively suspend these individuals</a:t>
            </a:r>
          </a:p>
          <a:p>
            <a:r>
              <a:rPr lang="en-US" dirty="0"/>
              <a:t>Suspension may be lifted as soon as officer is in compliance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8BA92-8A54-47B2-B98A-5CBE2ABF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32940-EE7A-4552-B328-C95A86EF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9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A234-ECC4-4F7A-B113-EB0D473D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9847-E27D-4BA2-8092-D549C79E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9"/>
            <a:ext cx="8935719" cy="3608834"/>
          </a:xfrm>
        </p:spPr>
        <p:txBody>
          <a:bodyPr>
            <a:normAutofit/>
          </a:bodyPr>
          <a:lstStyle/>
          <a:p>
            <a:r>
              <a:rPr lang="en-US" dirty="0"/>
              <a:t>Brief history of POST expenditures: </a:t>
            </a:r>
          </a:p>
          <a:p>
            <a:pPr lvl="1"/>
            <a:r>
              <a:rPr lang="en-US" dirty="0"/>
              <a:t>FY22 $2 million ($5 million funding)</a:t>
            </a:r>
          </a:p>
          <a:p>
            <a:pPr lvl="1"/>
            <a:r>
              <a:rPr lang="en-US" dirty="0"/>
              <a:t>FY23 $7.5 million ($5 million funding with $2.9 rollover)</a:t>
            </a:r>
          </a:p>
          <a:p>
            <a:pPr lvl="1"/>
            <a:r>
              <a:rPr lang="en-US" dirty="0"/>
              <a:t>FY24 $9.1 million projection (Commission approved)</a:t>
            </a:r>
          </a:p>
          <a:p>
            <a:r>
              <a:rPr lang="en-US" dirty="0"/>
              <a:t>House 1 budget includes $5.15 million in funding for POST</a:t>
            </a:r>
          </a:p>
          <a:p>
            <a:pPr lvl="1"/>
            <a:r>
              <a:rPr lang="en-US" dirty="0"/>
              <a:t>Virtually the same number as prior 2 years</a:t>
            </a:r>
          </a:p>
          <a:p>
            <a:r>
              <a:rPr lang="en-US" dirty="0"/>
              <a:t>Next steps: POST testifying in Joint Committee on Ways &amp; Means on April 4,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CF305-E19D-4650-B07F-C18C2848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05DAC-37AE-4618-9A8F-06909431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863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17" ma:contentTypeDescription="Create a new document." ma:contentTypeScope="" ma:versionID="06105fc99a40dc0bfa0b8b05582329f8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2bd2d5b3a7ef2d5e329cf58cd53eef9d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5DB514-0369-424B-84FF-1907EE8318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6BD938-8DB5-40A7-9940-AA60B30F2FD3}">
  <ds:schemaRefs>
    <ds:schemaRef ds:uri="42e21ee1-8e13-46c6-b775-69c4c9f561ff"/>
    <ds:schemaRef ds:uri="http://purl.org/dc/terms/"/>
    <ds:schemaRef ds:uri="http://schemas.microsoft.com/office/2006/documentManagement/types"/>
    <ds:schemaRef ds:uri="2a2c6b6e-b2ea-4611-9a92-98190716b01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47B7EC-CE5A-4752-87DD-BE044CE23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e21ee1-8e13-46c6-b775-69c4c9f561ff"/>
    <ds:schemaRef ds:uri="2a2c6b6e-b2ea-4611-9a92-98190716b0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19202</TotalTime>
  <Words>477</Words>
  <Application>Microsoft Office PowerPoint</Application>
  <PresentationFormat>Widescreen</PresentationFormat>
  <Paragraphs>71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Custom Design</vt:lpstr>
      <vt:lpstr>Office Theme</vt:lpstr>
      <vt:lpstr>  </vt:lpstr>
      <vt:lpstr>Certification Update (I-P)</vt:lpstr>
      <vt:lpstr>Recertification I – P </vt:lpstr>
      <vt:lpstr>Recertification I – P</vt:lpstr>
      <vt:lpstr>Recertification I – P </vt:lpstr>
      <vt:lpstr>Administrative Suspensions In Service Training</vt:lpstr>
      <vt:lpstr>Administrative Suspensions In Service Training</vt:lpstr>
      <vt:lpstr>Budget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Jamie Ennis</dc:creator>
  <cp:lastModifiedBy>Zuniga, Enrique (PST)</cp:lastModifiedBy>
  <cp:revision>33</cp:revision>
  <cp:lastPrinted>2023-02-16T14:33:07Z</cp:lastPrinted>
  <dcterms:created xsi:type="dcterms:W3CDTF">2022-03-11T21:15:50Z</dcterms:created>
  <dcterms:modified xsi:type="dcterms:W3CDTF">2023-03-15T19:47:44Z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