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  <p:sldMasterId id="2147483672" r:id="rId5"/>
  </p:sldMasterIdLst>
  <p:notesMasterIdLst>
    <p:notesMasterId r:id="rId12"/>
  </p:notesMasterIdLst>
  <p:sldIdLst>
    <p:sldId id="256" r:id="rId6"/>
    <p:sldId id="299" r:id="rId7"/>
    <p:sldId id="300" r:id="rId8"/>
    <p:sldId id="298" r:id="rId9"/>
    <p:sldId id="302" r:id="rId10"/>
    <p:sldId id="303" r:id="rId11"/>
  </p:sldIdLst>
  <p:sldSz cx="12192000" cy="6858000"/>
  <p:notesSz cx="7099300" cy="9385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ECA536-0A65-36D8-78C1-297B174AE7D0}" v="40" dt="2023-04-10T20:27:15.066"/>
    <p1510:client id="{C00D96A4-16E8-4A67-A202-741B3226978A}" v="2" dt="2023-04-10T21:43:19.859"/>
    <p1510:client id="{DBB469AC-0CDB-0FB7-F165-93767B1A8060}" v="129" dt="2023-04-12T17:59:08.891"/>
    <p1510:client id="{EDBFC69F-BA00-B9A7-9C64-5337366C7170}" v="42" dt="2023-04-11T14:26:14.9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r">
              <a:defRPr sz="1200"/>
            </a:lvl1pPr>
          </a:lstStyle>
          <a:p>
            <a:fld id="{8D97DBD6-0D7F-4BE3-97C7-E9CA2BC58C40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29275" cy="3167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92" tIns="47096" rIns="94192" bIns="4709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516676"/>
            <a:ext cx="5679440" cy="3695462"/>
          </a:xfrm>
          <a:prstGeom prst="rect">
            <a:avLst/>
          </a:prstGeom>
        </p:spPr>
        <p:txBody>
          <a:bodyPr vert="horz" lIns="94192" tIns="47096" rIns="94192" bIns="4709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r">
              <a:defRPr sz="1200"/>
            </a:lvl1pPr>
          </a:lstStyle>
          <a:p>
            <a:fld id="{056C060C-1684-4581-8E5F-42392FC39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502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6C060C-1684-4581-8E5F-42392FC397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238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None/>
            </a:pPr>
            <a:endParaRPr lang="en-US" sz="1800" dirty="0">
              <a:effectLst/>
              <a:latin typeface="Georgia" panose="02040502050405020303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4900B7-501A-4482-95C2-D86F026892D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652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5E6DE-2648-44DA-BD7B-EBF777BB87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9CEA15-453D-44B5-9536-04624039FE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D65B2F-1211-4A51-97E5-0AC935AC0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E6-46E9-484F-8133-81685BE9E958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369D4B-2827-48CA-85AB-C17962B1E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823784-561B-4E6E-93EE-CCEC3B241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090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FFBBE-3290-4BCF-92CE-D3CFD23CC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E8356C-7747-45A9-8907-1FBA596CE2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BB483A-DB85-4D79-AB37-EA0C75FFE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E6-46E9-484F-8133-81685BE9E958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A26F39-0DCC-45F0-9825-CD0650482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9A15F4-E69C-4C58-BED6-68644A402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70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34C2EB-D896-4D38-AC21-A09003E29C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CC822D-4131-4DEE-B823-5E65091F2C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A57A94-C259-4A9F-924D-886470808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E6-46E9-484F-8133-81685BE9E958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E9AC8-6EE2-4072-9131-553E2A2FF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65D03-432E-42BC-B70C-107FA06AA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6581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E1F8A-BBAD-4D5E-9218-501F983650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C4301F-1870-4229-9B28-D8B76F96A4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448B3F-F5E9-47D8-AA86-3564F9477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7DB6B-6D21-456D-A72A-566D75A54F53}" type="datetime1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930983-958D-4CCA-BAF7-58C54782E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57F60-9D6E-4AD9-942C-1B78A37DB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412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9B5CE1-F1EE-4F64-A40B-107591050BE4}"/>
              </a:ext>
            </a:extLst>
          </p:cNvPr>
          <p:cNvSpPr/>
          <p:nvPr userDrawn="1"/>
        </p:nvSpPr>
        <p:spPr>
          <a:xfrm>
            <a:off x="0" y="5998208"/>
            <a:ext cx="12192000" cy="93440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76000">
                <a:srgbClr val="244B91"/>
              </a:gs>
              <a:gs pos="52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81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BED246-343A-474A-B1D8-B5F7860D9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8080" y="365125"/>
            <a:ext cx="8935719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6009E-3119-4AE1-8FB5-C79A58DA3D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8080" y="1889758"/>
            <a:ext cx="8935719" cy="410844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A16EC5-A5B1-485D-BF51-0D69C9AFC1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10312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1232EAF-BC5C-4E8B-AE91-8F7645C878A9}" type="datetime1">
              <a:rPr lang="en-US" smtClean="0"/>
              <a:pPr/>
              <a:t>4/13/2023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C01215-7A18-4AD0-8CD8-2ABB07311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10312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POST Commission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7F220F-03E8-43C5-AE74-A35CBE180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10312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04115F8-3398-40DD-8654-BEF681DD5C7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8F2DFEC-FD6E-49A0-9243-76541608988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-14923"/>
            <a:ext cx="2189164" cy="218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7963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56125-03A4-4F32-89AA-1EA422A87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0D44A0-F470-43E4-A14D-90AA05C280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30CF8-5614-452B-95F0-1E8939705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37D61-1B46-4461-A143-FA476788F102}" type="datetime1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4A967C-D78F-461D-AD0E-0A6F8FA0F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D7485C-4007-4D82-A4C5-D6C22FFC5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7996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930BE-F27F-4128-8C54-369C0BBF4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5B029-BC87-472B-BA36-4C06778319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A5CD76-EEE8-4A8E-B67D-8317F6BA19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4B5FB4-2F73-4FF5-881E-F3CCA4504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759A5-AF7C-4E68-96F1-5D83EFA6493E}" type="datetime1">
              <a:rPr lang="en-US" smtClean="0"/>
              <a:t>4/13/2023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9444BF-31D5-4237-B058-0CF1C1549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3A0A01-31BA-4E36-B22B-1581EB851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707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8415A-A221-495E-8948-253603B55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13D96D-A165-423C-A7AE-4123D46763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655483-2B07-4CDC-B6AF-D4324985E5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5A2DA5-5D08-453B-80E9-803E65D96E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D7BC3C-F76A-4BC0-8A3B-ABCC049C60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73D63E-2FD5-4C5C-B013-EFB73DC81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91883-253A-454E-921C-B6B57A529743}" type="datetime1">
              <a:rPr lang="en-US" smtClean="0"/>
              <a:t>4/13/2023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0A92C2-C49E-4A89-BF35-33EBD97EA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912410-1343-4B31-A3C8-8B2B3381A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8978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2A0AA-DFB1-44A9-A878-36F70C34D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503449-DFF7-407C-892A-D9530191F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78A37-F7A3-42C7-A6BB-30F9DE7D775E}" type="datetime1">
              <a:rPr lang="en-US" smtClean="0"/>
              <a:t>4/13/2023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14BFDF-2DF4-416C-96CC-218AAC388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248014-FE6C-4D38-8399-6A3D01D2A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3241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18C1A2-DE3A-49F7-B61D-0B6BAB1BC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3DDD-A9C1-4C54-9A83-5C327C60CC17}" type="datetime1">
              <a:rPr lang="en-US" smtClean="0"/>
              <a:t>4/13/2023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957F52-6B9E-46F9-9595-A4D9E0238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95DE61-4952-40A2-A2AB-546E161BB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361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B3B48-1602-46A4-836E-479F6B09B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A2917-B0A5-4745-8C04-AABFBBD9F2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81F2B3-A16E-4504-82EC-F42BC96B06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0D9043-44A0-45E8-A94D-CAC8A2CE2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BE36B-4F94-4ECA-9EB0-061E7C9389CE}" type="datetime1">
              <a:rPr lang="en-US" smtClean="0"/>
              <a:t>4/13/2023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57BC65-8590-403B-ACAE-F7DABC2B4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744594-954E-4E2D-82CB-81F314841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701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0E2A4-5913-47ED-B187-9A9D8C4D7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D34C8-3FC2-45EC-8D13-D552509A0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EEBD36-7601-4689-ADEB-5EBAC8ED8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E6-46E9-484F-8133-81685BE9E958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931C9E-65F0-4444-841B-014030A3A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DDB01C-B02E-441C-A0B2-4BDF895F4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0050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2DB6C-0EDE-499A-99A5-B3704FF18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EE659E-8A5A-41DD-86C9-C67C8EFBBF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52E17B-99D5-4C94-9383-C3169464A5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686997-A453-4ECF-8B56-3F41E6DDB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2B1C7-0BF7-492E-8176-4E36AC595B07}" type="datetime1">
              <a:rPr lang="en-US" smtClean="0"/>
              <a:t>4/13/2023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CAE93E-1EE9-47BA-B6C3-F3E6367BA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016A13-6B62-4F94-9EF1-B5BA6C9B2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050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16EDA-CC12-4A9C-8741-0FF3EBE39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6AF3A7-BC45-4869-AC88-FE8F2BAF7C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A787D3-A02D-4C66-8EAE-0BD9DCCA7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A8CE2-DA53-4462-B56F-DF389396CE85}" type="datetime1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968F0B-E8C5-41DE-999B-19764BA84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7DC2B4-1AA1-4AEC-9144-86F67464C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9231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B9D6D5-A5E0-476F-8A9E-7D718E34E8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B12979-80EF-4BD1-A0FD-1BB0DF9CAB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2BEFAD-6D8C-41E4-8E9E-B923EDEB4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CABB5-7999-481D-83C3-CDED681476D9}" type="datetime1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82B8AA-01D2-46E0-8C9E-B05CCE6C5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4267F2-A62C-434C-A136-F61042954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909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FDB44-51E5-4838-AE2D-0EAA1D8ED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9F4612-DB8C-4342-B940-C9B699486C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B8898B-8581-416F-9E7E-883FF4A9A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E6-46E9-484F-8133-81685BE9E958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EA9CFF-12F7-457E-A3B8-2F5E62E14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55F056-9557-45BD-B5BE-EC1FEE59A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345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3723C-546E-4191-9A45-8CDF9FA46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9DEE9E-5459-4C86-B61E-1A111F5FE9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2C5D4D-F90A-4BD6-9942-E862BDAE84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985E86-0D10-4C6E-B8DD-1CA861136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E6-46E9-484F-8133-81685BE9E958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EEE104-8684-4114-BE7D-D860A37A9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630BD5-7819-44C7-8E4B-BEBAA0E38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518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BE140-7B32-4213-9208-10CEE349A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98912E-75AD-4392-8AF2-EB3361106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7F929A-E7EC-43DB-AA5A-37FEF5D97B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5B671E-3388-4267-8E2D-3A3AFFB9DB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EA40C4-3B61-4A4D-BC5A-38BA8F537F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063F9D-FB1E-4062-9002-4FEDC05F5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E6-46E9-484F-8133-81685BE9E958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409C03-7EC1-43F9-A0FF-8A322028B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5BFA2D-500A-41B1-A472-73B9CE2A9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55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92096-EF45-4ECD-8A7C-97A01614A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CC0B7F-B5D2-4E66-B4CA-2D1A3791C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E6-46E9-484F-8133-81685BE9E958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279E86-C875-457E-816D-876511261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89A70C-E90B-4147-BD86-10241B79B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153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A5E463-9295-4BD1-BA61-09EE698B3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E6-46E9-484F-8133-81685BE9E958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F2A5D5-5376-4837-8106-EF7000C33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EECF37-43AF-4468-B25D-B1A556B60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962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AE3D2-A216-4536-BA85-50D1269FD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E8A9F1-8692-4C55-B95A-EF8533547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1E2235-4D82-456C-813F-DD64BB1519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D8A214-1C52-4936-9258-5CBADD872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E6-46E9-484F-8133-81685BE9E958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3558FB-7E8B-486B-BC5A-8046B5461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B35FE4-3BD1-4121-B40F-98269F747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679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ACA47-01EE-436B-ACD1-A8819064A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4C5D58-15D6-4496-BB98-420D1051D1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B4C8D3-8C6D-4CC4-843E-9A735B5E2F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B552AF-EB8A-40C3-AEEE-9AB463786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E6-46E9-484F-8133-81685BE9E958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25C594-2815-4718-8493-1B893B4C7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D88D00-5153-44C2-9278-08C1F41DE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34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05BDD9-F03E-45C3-9D04-9E198F904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996630-6DD6-4DD8-9033-FD94BFC7DD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5A8C92-E56E-4E18-A25D-77B97C4B7F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DA5E6-46E9-484F-8133-81685BE9E958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F90F65-393D-4AA9-A714-C4132A0ACC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219C7-7BC3-4842-9AD9-F5DE4BD9D9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423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ABA0CE-DE9D-4B64-8B78-6E2F94015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A665FA-5E7C-44DF-AD21-C4E5E25D25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50D611-941C-44D1-9C00-757A8AC6B8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4106C-418C-422A-B103-C11DC5AEEFEF}" type="datetime1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316D7B-1CF7-4F4C-A0AC-90363F74AF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POST Commission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F9B26A-C88B-4D42-892E-895E6E6A95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115F8-3398-40DD-8654-BEF681DD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74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B1A3B-BA05-43D8-9383-CF3E717D44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2639" y="1012536"/>
            <a:ext cx="4613300" cy="3163224"/>
          </a:xfrm>
        </p:spPr>
        <p:txBody>
          <a:bodyPr anchor="t">
            <a:normAutofit/>
          </a:bodyPr>
          <a:lstStyle/>
          <a:p>
            <a:pPr algn="l"/>
            <a:r>
              <a:rPr lang="en-US" sz="4800" dirty="0"/>
              <a:t>	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F45872-B12C-437F-A3AB-18F7E719B8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2638" y="3895726"/>
            <a:ext cx="5551227" cy="1790700"/>
          </a:xfrm>
        </p:spPr>
        <p:txBody>
          <a:bodyPr anchor="b">
            <a:normAutofit/>
          </a:bodyPr>
          <a:lstStyle/>
          <a:p>
            <a:pPr algn="l"/>
            <a:r>
              <a:rPr lang="en-US" sz="3600" dirty="0">
                <a:cs typeface="Calibri"/>
              </a:rPr>
              <a:t>Executive Director Report</a:t>
            </a:r>
          </a:p>
          <a:p>
            <a:pPr algn="l"/>
            <a:r>
              <a:rPr lang="en-US" sz="3600" dirty="0">
                <a:cs typeface="Calibri"/>
              </a:rPr>
              <a:t>April 13, 2023</a:t>
            </a:r>
            <a:endParaRPr lang="en-US" sz="3600" dirty="0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1ABF7BF8-64D1-AD5A-5537-14D186A1BB1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-3" b="-3"/>
          <a:stretch/>
        </p:blipFill>
        <p:spPr>
          <a:xfrm>
            <a:off x="6972300" y="1012536"/>
            <a:ext cx="4756162" cy="4756162"/>
          </a:xfrm>
          <a:custGeom>
            <a:avLst/>
            <a:gdLst/>
            <a:ahLst/>
            <a:cxnLst/>
            <a:rect l="l" t="t" r="r" b="b"/>
            <a:pathLst>
              <a:path w="5031136" h="5031136">
                <a:moveTo>
                  <a:pt x="2515568" y="0"/>
                </a:moveTo>
                <a:cubicBezTo>
                  <a:pt x="3904878" y="0"/>
                  <a:pt x="5031136" y="1126258"/>
                  <a:pt x="5031136" y="2515568"/>
                </a:cubicBezTo>
                <a:cubicBezTo>
                  <a:pt x="5031136" y="3904878"/>
                  <a:pt x="3904878" y="5031136"/>
                  <a:pt x="2515568" y="5031136"/>
                </a:cubicBezTo>
                <a:cubicBezTo>
                  <a:pt x="1126258" y="5031136"/>
                  <a:pt x="0" y="3904878"/>
                  <a:pt x="0" y="2515568"/>
                </a:cubicBezTo>
                <a:cubicBezTo>
                  <a:pt x="0" y="1126258"/>
                  <a:pt x="1126258" y="0"/>
                  <a:pt x="251556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751339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8D093-73CD-401C-B282-D3B52E8F6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Administrative Suspensions</a:t>
            </a:r>
            <a:br>
              <a:rPr lang="en-US" dirty="0"/>
            </a:br>
            <a:r>
              <a:rPr lang="en-US" dirty="0"/>
              <a:t>In Service 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6512A-FCA8-4E2E-8D14-8AC39152D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8080" y="1965958"/>
            <a:ext cx="8935719" cy="410844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Compliance with FY22 (June 30, 2022)</a:t>
            </a:r>
          </a:p>
          <a:p>
            <a:r>
              <a:rPr lang="en-US" dirty="0"/>
              <a:t>12/27/22 	Approximately 300 officers non compliant</a:t>
            </a:r>
          </a:p>
          <a:p>
            <a:r>
              <a:rPr lang="en-US" dirty="0"/>
              <a:t>03/16/23	46 individuals non-compliant </a:t>
            </a:r>
          </a:p>
          <a:p>
            <a:r>
              <a:rPr lang="en-US" dirty="0"/>
              <a:t>04/10/23	7 officers – compliance is in progress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48BA92-8A54-47B2-B98A-5CBE2ABF7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D32940-EE7A-4552-B328-C95A86EF5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293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8A590-946D-45A4-ADC8-57CC44154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Commission Decisions &amp; Orders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82E578-5701-4E0C-92A8-335B7593E2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Upcoming decisions &amp; orders will be posted on the Commission website </a:t>
            </a:r>
            <a:endParaRPr lang="en-US"/>
          </a:p>
          <a:p>
            <a:pPr lvl="1"/>
            <a:r>
              <a:rPr lang="en-US" dirty="0"/>
              <a:t>Section titled “Commission Decisions &amp; Orders” </a:t>
            </a:r>
            <a:endParaRPr lang="en-US" dirty="0">
              <a:cs typeface="Calibri"/>
            </a:endParaRPr>
          </a:p>
          <a:p>
            <a:pPr lvl="1"/>
            <a:r>
              <a:rPr lang="en-US" dirty="0"/>
              <a:t>Similar to other agencies (DPL, CSC)</a:t>
            </a:r>
            <a:endParaRPr lang="en-US" dirty="0">
              <a:cs typeface="Calibri"/>
            </a:endParaRPr>
          </a:p>
          <a:p>
            <a:r>
              <a:rPr lang="en-US" dirty="0"/>
              <a:t>Prior to posting these documents: </a:t>
            </a:r>
            <a:endParaRPr lang="en-US" dirty="0">
              <a:cs typeface="Calibri"/>
            </a:endParaRPr>
          </a:p>
          <a:p>
            <a:pPr lvl="1"/>
            <a:r>
              <a:rPr lang="en-US" dirty="0"/>
              <a:t>Parties (individual, their attorney, head of bargaining unit, head of agency) will be notified in writing</a:t>
            </a:r>
          </a:p>
          <a:p>
            <a:r>
              <a:rPr lang="en-US" dirty="0">
                <a:cs typeface="Calibri"/>
              </a:rPr>
              <a:t>Individuals will be able to sign up to receive notifications</a:t>
            </a:r>
          </a:p>
          <a:p>
            <a:pPr lvl="1"/>
            <a:r>
              <a:rPr lang="en-US" dirty="0">
                <a:cs typeface="Calibri"/>
              </a:rPr>
              <a:t>Fill out form under "Contact Us" tab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D97068-F25F-4B0A-B01E-F38A44FF8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FDD6C6-E616-4873-BFD2-7FA827D2B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450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6A234-ECC4-4F7A-B113-EB0D473DA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FY24 Budget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79847-E27D-4BA2-8092-D549C79E8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8080" y="1775058"/>
            <a:ext cx="8935719" cy="330788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April 4, 2023: </a:t>
            </a:r>
            <a:r>
              <a:rPr lang="en-US" dirty="0"/>
              <a:t>Testimony to Joint Committee on Ways &amp; Means </a:t>
            </a:r>
            <a:endParaRPr lang="en-US" dirty="0">
              <a:cs typeface="Calibri"/>
            </a:endParaRPr>
          </a:p>
          <a:p>
            <a:r>
              <a:rPr lang="en-US" dirty="0"/>
              <a:t>Meetings with leadership and staff of House and Senate Ways &amp; Means </a:t>
            </a:r>
          </a:p>
          <a:p>
            <a:r>
              <a:rPr lang="en-US" dirty="0"/>
              <a:t>House budget April 12 (vote by April 24)</a:t>
            </a:r>
          </a:p>
          <a:p>
            <a:pPr lvl="1"/>
            <a:r>
              <a:rPr lang="en-US" dirty="0"/>
              <a:t>REQ - $9.1M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GOV - $5.2M </a:t>
            </a:r>
            <a:r>
              <a:rPr lang="en-US" dirty="0">
                <a:sym typeface="Wingdings" panose="05000000000000000000" pitchFamily="2" charset="2"/>
              </a:rPr>
              <a:t> HWM - $8.5M</a:t>
            </a:r>
            <a:endParaRPr lang="en-US" dirty="0"/>
          </a:p>
          <a:p>
            <a:r>
              <a:rPr lang="en-US" dirty="0"/>
              <a:t>Senate budget May 10 (vote by May 22)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5CF305-E19D-4650-B07F-C18C2848D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905DAC-37AE-4618-9A8F-06909431F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186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22C09-89ED-8ABA-B6A0-0DE72B74B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8080" y="108382"/>
            <a:ext cx="8935719" cy="1325563"/>
          </a:xfrm>
        </p:spPr>
        <p:txBody>
          <a:bodyPr/>
          <a:lstStyle/>
          <a:p>
            <a:r>
              <a:rPr lang="en-US" dirty="0">
                <a:cs typeface="Calibri Light"/>
              </a:rPr>
              <a:t>FY23 Q3 Activity &amp; Forecast 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7EE33C-8CA8-0A20-2E13-234FC6660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POST Commission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D0E04A-3445-8C97-D47F-F2D0B4C65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4115F8-3398-40DD-8654-BEF681DD5C7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0FCC1E-F2EE-4906-8A87-C84D55C668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362" y="1149531"/>
            <a:ext cx="8437154" cy="4558937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Payroll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Majority of Savings: Pace of Onboarding, Fluctuation of Hours, and Contractor-to-Employee Variance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Most likely lower Forecast for Q4: Estimated Final Spending </a:t>
            </a:r>
            <a:r>
              <a:rPr lang="en-US" sz="2000" b="1" dirty="0"/>
              <a:t>~$2.6M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Travel, Office Equipment &amp; Furniture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Rent: Postponed Office Move to FY24 </a:t>
            </a: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n-US" sz="2400" dirty="0"/>
              <a:t>Lease &amp; Moving Expense Savings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Legal Services/Consulting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Most likely lower Forecast for Q4: Estimated Final Spending </a:t>
            </a:r>
            <a:r>
              <a:rPr lang="en-US" sz="2000" b="1" dirty="0"/>
              <a:t>&lt;$200K</a:t>
            </a:r>
            <a:endParaRPr lang="en-US" sz="2000" b="1" dirty="0">
              <a:cs typeface="Calibri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Information Technology</a:t>
            </a:r>
            <a:endParaRPr lang="en-US" sz="2400" dirty="0">
              <a:cs typeface="Calibri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Invoicing is up-to-date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Reviewing Task Order #2 Invoice for Jan &amp; Feb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Reversions: </a:t>
            </a:r>
            <a:r>
              <a:rPr lang="en-US" sz="2400" b="1" dirty="0"/>
              <a:t>~$850K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39526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BFB68-12A4-4C2D-985B-57F560025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Hiring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0F98D9-35CC-46EE-A800-70F20C6F69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8080" y="1889759"/>
            <a:ext cx="8935719" cy="325975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29 Employees</a:t>
            </a:r>
          </a:p>
          <a:p>
            <a:r>
              <a:rPr lang="en-US" dirty="0"/>
              <a:t>Open Positions: 4</a:t>
            </a:r>
          </a:p>
          <a:p>
            <a:pPr lvl="1"/>
            <a:r>
              <a:rPr lang="en-US" dirty="0"/>
              <a:t>2 Intake Coordinators (1 offer accepted)</a:t>
            </a:r>
            <a:endParaRPr lang="en-US" dirty="0">
              <a:cs typeface="Calibri"/>
            </a:endParaRPr>
          </a:p>
          <a:p>
            <a:pPr lvl="1"/>
            <a:r>
              <a:rPr lang="en-US" dirty="0"/>
              <a:t>1 Enforcement Counsel</a:t>
            </a:r>
          </a:p>
          <a:p>
            <a:pPr lvl="1"/>
            <a:r>
              <a:rPr lang="en-US" dirty="0"/>
              <a:t>1 Compliance Agent</a:t>
            </a:r>
          </a:p>
          <a:p>
            <a:r>
              <a:rPr lang="en-US" dirty="0"/>
              <a:t>Advanced more positions from FY24</a:t>
            </a:r>
          </a:p>
          <a:p>
            <a:pPr lvl="1"/>
            <a:r>
              <a:rPr lang="en-US" dirty="0"/>
              <a:t>Updated Forecast: 33-35 Total Employees by June 30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5DFAB7-E398-44BA-9287-780346BA3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POST Commission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233A2E-76A3-4021-957D-17E07C26B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35371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F26D5A5E6A7B48969CC172B6C19D03" ma:contentTypeVersion="17" ma:contentTypeDescription="Create a new document." ma:contentTypeScope="" ma:versionID="06105fc99a40dc0bfa0b8b05582329f8">
  <xsd:schema xmlns:xsd="http://www.w3.org/2001/XMLSchema" xmlns:xs="http://www.w3.org/2001/XMLSchema" xmlns:p="http://schemas.microsoft.com/office/2006/metadata/properties" xmlns:ns2="42e21ee1-8e13-46c6-b775-69c4c9f561ff" xmlns:ns3="2a2c6b6e-b2ea-4611-9a92-98190716b015" targetNamespace="http://schemas.microsoft.com/office/2006/metadata/properties" ma:root="true" ma:fieldsID="2bd2d5b3a7ef2d5e329cf58cd53eef9d" ns2:_="" ns3:_="">
    <xsd:import namespace="42e21ee1-8e13-46c6-b775-69c4c9f561ff"/>
    <xsd:import namespace="2a2c6b6e-b2ea-4611-9a92-98190716b01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astname" minOccurs="0"/>
                <xsd:element ref="ns2:Firstname" minOccurs="0"/>
                <xsd:element ref="ns2:DOB" minOccurs="0"/>
                <xsd:element ref="ns2:CERTNUM" minOccurs="0"/>
                <xsd:element ref="ns2:EXPIR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e21ee1-8e13-46c6-b775-69c4c9f561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astname" ma:index="12" nillable="true" ma:displayName="Lastname" ma:format="Dropdown" ma:internalName="Lastname">
      <xsd:simpleType>
        <xsd:restriction base="dms:Text">
          <xsd:maxLength value="255"/>
        </xsd:restriction>
      </xsd:simpleType>
    </xsd:element>
    <xsd:element name="Firstname" ma:index="13" nillable="true" ma:displayName="Firstname" ma:format="Dropdown" ma:internalName="Firstname">
      <xsd:simpleType>
        <xsd:restriction base="dms:Text">
          <xsd:maxLength value="255"/>
        </xsd:restriction>
      </xsd:simpleType>
    </xsd:element>
    <xsd:element name="DOB" ma:index="14" nillable="true" ma:displayName="DOB" ma:format="DateOnly" ma:internalName="DOB">
      <xsd:simpleType>
        <xsd:restriction base="dms:DateTime"/>
      </xsd:simpleType>
    </xsd:element>
    <xsd:element name="CERTNUM" ma:index="15" nillable="true" ma:displayName="CERT NUM" ma:format="Dropdown" ma:internalName="CERTNUM">
      <xsd:simpleType>
        <xsd:restriction base="dms:Text">
          <xsd:maxLength value="255"/>
        </xsd:restriction>
      </xsd:simpleType>
    </xsd:element>
    <xsd:element name="EXPIRE" ma:index="16" nillable="true" ma:displayName="ISSUED" ma:format="DateOnly" ma:internalName="EXPIRE">
      <xsd:simpleType>
        <xsd:restriction base="dms:DateTime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9f123c60-6d59-4beb-a46f-4c7d903a1f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3" nillable="true" ma:displayName="MediaServiceDateTaken" ma:internalName="MediaServiceDateTaken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2c6b6e-b2ea-4611-9a92-98190716b01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a4f23721-9877-44a4-af10-bff3aab4ebbd}" ma:internalName="TaxCatchAll" ma:showField="CatchAllData" ma:web="2a2c6b6e-b2ea-4611-9a92-98190716b0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a2c6b6e-b2ea-4611-9a92-98190716b015" xsi:nil="true"/>
    <lcf76f155ced4ddcb4097134ff3c332f xmlns="42e21ee1-8e13-46c6-b775-69c4c9f561ff">
      <Terms xmlns="http://schemas.microsoft.com/office/infopath/2007/PartnerControls"/>
    </lcf76f155ced4ddcb4097134ff3c332f>
    <DOB xmlns="42e21ee1-8e13-46c6-b775-69c4c9f561ff" xsi:nil="true"/>
    <EXPIRE xmlns="42e21ee1-8e13-46c6-b775-69c4c9f561ff" xsi:nil="true"/>
    <CERTNUM xmlns="42e21ee1-8e13-46c6-b775-69c4c9f561ff" xsi:nil="true"/>
    <Lastname xmlns="42e21ee1-8e13-46c6-b775-69c4c9f561ff" xsi:nil="true"/>
    <Firstname xmlns="42e21ee1-8e13-46c6-b775-69c4c9f561f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E47B7EC-CE5A-4752-87DD-BE044CE23E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e21ee1-8e13-46c6-b775-69c4c9f561ff"/>
    <ds:schemaRef ds:uri="2a2c6b6e-b2ea-4611-9a92-98190716b01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C6BD938-8DB5-40A7-9940-AA60B30F2FD3}">
  <ds:schemaRefs>
    <ds:schemaRef ds:uri="2a2c6b6e-b2ea-4611-9a92-98190716b015"/>
    <ds:schemaRef ds:uri="http://purl.org/dc/terms/"/>
    <ds:schemaRef ds:uri="http://schemas.microsoft.com/office/infopath/2007/PartnerControls"/>
    <ds:schemaRef ds:uri="http://schemas.microsoft.com/office/2006/documentManagement/types"/>
    <ds:schemaRef ds:uri="42e21ee1-8e13-46c6-b775-69c4c9f561ff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05DB514-0369-424B-84FF-1907EE8318A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19386</TotalTime>
  <Words>325</Words>
  <Application>Microsoft Office PowerPoint</Application>
  <PresentationFormat>Widescreen</PresentationFormat>
  <Paragraphs>56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Georgia</vt:lpstr>
      <vt:lpstr>Symbol</vt:lpstr>
      <vt:lpstr>Custom Design</vt:lpstr>
      <vt:lpstr>Office Theme</vt:lpstr>
      <vt:lpstr>  </vt:lpstr>
      <vt:lpstr>Administrative Suspensions In Service Training</vt:lpstr>
      <vt:lpstr>Commission Decisions &amp; Orders</vt:lpstr>
      <vt:lpstr>FY24 Budget Update</vt:lpstr>
      <vt:lpstr>FY23 Q3 Activity &amp; Forecast </vt:lpstr>
      <vt:lpstr>Hiring Status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Jamie Ennis</dc:creator>
  <cp:lastModifiedBy>Campbell, Cynthia A. (PST)</cp:lastModifiedBy>
  <cp:revision>77</cp:revision>
  <cp:lastPrinted>2023-02-16T14:33:07Z</cp:lastPrinted>
  <dcterms:created xsi:type="dcterms:W3CDTF">2022-03-11T21:15:50Z</dcterms:created>
  <dcterms:modified xsi:type="dcterms:W3CDTF">2023-04-13T13:48:44Z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0x01010026F26D5A5E6A7B48969CC172B6C19D03</vt:lpwstr>
  </property>
  <property fmtid="{D5CDD505-2E9C-101B-9397-08002B2CF9AE}" pid="3" name="MediaServiceImageTags">
    <vt:lpwstr/>
  </property>
</Properties>
</file>